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60" r:id="rId5"/>
    <p:sldId id="261" r:id="rId6"/>
    <p:sldId id="258" r:id="rId7"/>
    <p:sldId id="281" r:id="rId8"/>
    <p:sldId id="280" r:id="rId9"/>
    <p:sldId id="276" r:id="rId10"/>
    <p:sldId id="277" r:id="rId11"/>
    <p:sldId id="263" r:id="rId12"/>
    <p:sldId id="264" r:id="rId13"/>
    <p:sldId id="278" r:id="rId14"/>
    <p:sldId id="279" r:id="rId15"/>
    <p:sldId id="262" r:id="rId16"/>
    <p:sldId id="289" r:id="rId17"/>
    <p:sldId id="290" r:id="rId18"/>
    <p:sldId id="267" r:id="rId19"/>
    <p:sldId id="268" r:id="rId20"/>
    <p:sldId id="269" r:id="rId21"/>
    <p:sldId id="270" r:id="rId22"/>
    <p:sldId id="271" r:id="rId23"/>
    <p:sldId id="284" r:id="rId24"/>
    <p:sldId id="272" r:id="rId25"/>
    <p:sldId id="283" r:id="rId26"/>
    <p:sldId id="288" r:id="rId27"/>
    <p:sldId id="285" r:id="rId28"/>
    <p:sldId id="282" r:id="rId29"/>
    <p:sldId id="286" r:id="rId30"/>
    <p:sldId id="287" r:id="rId3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acki" initials="" lastIdx="3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34EE208-D0F7-4607-A1A9-A6C817BE90AE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B97CBAB-050D-4356-A0DE-92DF142243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FCC449B-B3E8-4006-81F0-7513DB6E3BC8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DB6FD19-96E8-447F-8873-F9D21B4A2CA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476375" y="144463"/>
            <a:ext cx="7272338" cy="8366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400" dirty="0"/>
              <a:t>Seminário de Acompanhamento de </a:t>
            </a:r>
            <a:r>
              <a:rPr lang="pt-BR" sz="2400" dirty="0" err="1"/>
              <a:t>PPGs</a:t>
            </a:r>
            <a:r>
              <a:rPr lang="pt-BR" sz="2400" dirty="0"/>
              <a:t> – 2010/11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pt-BR" dirty="0"/>
              <a:t>Área 21</a:t>
            </a:r>
          </a:p>
        </p:txBody>
      </p:sp>
      <p:pic>
        <p:nvPicPr>
          <p:cNvPr id="1027" name="Imagem 2" descr="logo-capes-60-anos-origin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50825" y="115888"/>
            <a:ext cx="10287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1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179512" y="1484784"/>
            <a:ext cx="8784976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Classificação de Livros: Instrumentos, Processos e Critérios 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68313" y="2924175"/>
            <a:ext cx="8229600" cy="3744913"/>
          </a:xfrm>
          <a:prstGeom prst="rect">
            <a:avLst/>
          </a:prstGeom>
        </p:spPr>
        <p:txBody>
          <a:bodyPr/>
          <a:lstStyle/>
          <a:p>
            <a:pPr lvl="1" eaLnBrk="0" hangingPunct="0">
              <a:spcBef>
                <a:spcPct val="20000"/>
              </a:spcBef>
            </a:pPr>
            <a:r>
              <a:rPr lang="pt-BR" sz="2000"/>
              <a:t>André Rodacki - UFPR-PR				EF</a:t>
            </a:r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Beatriz Novaes – PUC-SP				FO</a:t>
            </a:r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Dagmar Hunger - Unesp-SP				EF</a:t>
            </a:r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Juarez Vieira Nascimento – UFSC-SC		EF</a:t>
            </a:r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Maria Cecília Martinelli – UNIFESP-SP		FO</a:t>
            </a:r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Rinaldo Guirro –FMUSP-RP				FT</a:t>
            </a:r>
          </a:p>
          <a:p>
            <a:pPr lvl="1" eaLnBrk="0" hangingPunct="0">
              <a:spcBef>
                <a:spcPct val="20000"/>
              </a:spcBef>
            </a:pPr>
            <a:endParaRPr lang="pt-BR" sz="2000"/>
          </a:p>
          <a:p>
            <a:pPr lvl="1" eaLnBrk="0" hangingPunct="0">
              <a:spcBef>
                <a:spcPct val="20000"/>
              </a:spcBef>
            </a:pPr>
            <a:r>
              <a:rPr lang="pt-BR" sz="2000"/>
              <a:t>Marcia Grande – Bibliotecária USP – apoio técnico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924175"/>
            <a:ext cx="88042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CaixaDeTexto 2"/>
          <p:cNvSpPr txBox="1">
            <a:spLocks noChangeArrowheads="1"/>
          </p:cNvSpPr>
          <p:nvPr/>
        </p:nvSpPr>
        <p:spPr bwMode="auto">
          <a:xfrm>
            <a:off x="3563938" y="5949950"/>
            <a:ext cx="5111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Exemplo de preenchimento na planilha Excel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6732588" y="1547813"/>
            <a:ext cx="2016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Plan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250825" y="11255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>
                <a:solidFill>
                  <a:srgbClr val="A50021"/>
                </a:solidFill>
                <a:latin typeface="Calibri" pitchFamily="34" charset="0"/>
              </a:rPr>
              <a:t>O LIVRO ESTÁ VINCULADO A LINHA DE PESQUISA/ÁREA DE CONCENTRAÇÃO ?</a:t>
            </a:r>
            <a:endParaRPr lang="pt-PT" sz="2400" b="1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79388" y="2565400"/>
            <a:ext cx="868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27113" lvl="1" indent="-455613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 b="1"/>
              <a:t>O LIVRO CONTRIBUI PARA O DESENVOLVIMENTO DA ÁREA A QUAL PERTENCE O PROGRAMA;</a:t>
            </a:r>
          </a:p>
          <a:p>
            <a:pPr marL="1027113" lvl="1" indent="-455613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endParaRPr lang="en-US" sz="2000" b="1"/>
          </a:p>
          <a:p>
            <a:pPr marL="1027113" lvl="1" indent="-455613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 b="1"/>
              <a:t>HÁ VÍNCULOS ENTRE O LIVRO E A LINHA DE PESQUISA POR MEIO DE PROJETO DE PESQUISA</a:t>
            </a:r>
          </a:p>
          <a:p>
            <a:pPr marL="1027113" lvl="1" indent="-455613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endParaRPr lang="en-US" sz="2000" b="1"/>
          </a:p>
          <a:p>
            <a:pPr marL="1027113" lvl="1" indent="-455613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 b="1"/>
              <a:t>HÁ CASOS EM QUE O LIVRO SEM VÍNCULO PODE ESTAR RELACIONADO À ÁREA DE CONCENTRAÇÃO OU ÁREA BÁSICA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ChangeArrowheads="1"/>
          </p:cNvSpPr>
          <p:nvPr/>
        </p:nvSpPr>
        <p:spPr bwMode="auto">
          <a:xfrm>
            <a:off x="152400" y="836613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O VÍNCULO DO LIVRO À LINHA DE PESQUISA/ÁREA DE CONCENTRAÇÃO E RESPECTIVA PONTUAÇÃO </a:t>
            </a:r>
            <a:endParaRPr lang="pt-PT" sz="2000" b="1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78890" name="Group 42"/>
          <p:cNvGraphicFramePr>
            <a:graphicFrameLocks noGrp="1"/>
          </p:cNvGraphicFramePr>
          <p:nvPr/>
        </p:nvGraphicFramePr>
        <p:xfrm>
          <a:off x="381000" y="2144713"/>
          <a:ext cx="8229600" cy="4064000"/>
        </p:xfrm>
        <a:graphic>
          <a:graphicData uri="http://schemas.openxmlformats.org/drawingml/2006/table">
            <a:tbl>
              <a:tblPr/>
              <a:tblGrid>
                <a:gridCol w="6324600"/>
                <a:gridCol w="1905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Critérios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Pontuação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Vínculo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pleno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à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linha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pesquisa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via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projeto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pesquisa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Vínculo apenas com a linha de pesquisa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Vínculo apenas com a área de concentração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Vínculo apenas com a área básica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84313"/>
            <a:ext cx="8567738" cy="493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aixaDeTexto 1"/>
          <p:cNvSpPr txBox="1">
            <a:spLocks noChangeArrowheads="1"/>
          </p:cNvSpPr>
          <p:nvPr/>
        </p:nvSpPr>
        <p:spPr bwMode="auto">
          <a:xfrm>
            <a:off x="6732588" y="1547813"/>
            <a:ext cx="2016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Plan 21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38" y="2659063"/>
            <a:ext cx="895191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aixaDeTexto 1"/>
          <p:cNvSpPr txBox="1">
            <a:spLocks noChangeArrowheads="1"/>
          </p:cNvSpPr>
          <p:nvPr/>
        </p:nvSpPr>
        <p:spPr bwMode="auto">
          <a:xfrm>
            <a:off x="684213" y="1557338"/>
            <a:ext cx="74168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/>
              <a:t> Apagar a Plan21</a:t>
            </a:r>
          </a:p>
          <a:p>
            <a:pPr>
              <a:buFont typeface="Wingdings" pitchFamily="2" charset="2"/>
              <a:buChar char="Ø"/>
            </a:pPr>
            <a:endParaRPr lang="pt-BR"/>
          </a:p>
          <a:p>
            <a:pPr>
              <a:buFont typeface="Wingdings" pitchFamily="2" charset="2"/>
              <a:buChar char="Ø"/>
            </a:pPr>
            <a:r>
              <a:rPr lang="pt-BR"/>
              <a:t> Não usar o “X “, ou 1ª ao invés de “1” sugerido na ficha, gerando erro na Plan21. A fórmula só entende o que foi estabelecido</a:t>
            </a:r>
          </a:p>
          <a:p>
            <a:pPr>
              <a:buFont typeface="Wingdings" pitchFamily="2" charset="2"/>
              <a:buChar char="Ø"/>
            </a:pPr>
            <a:endParaRPr lang="pt-BR"/>
          </a:p>
          <a:p>
            <a:pPr>
              <a:buFont typeface="Wingdings" pitchFamily="2" charset="2"/>
              <a:buChar char="Ø"/>
            </a:pPr>
            <a:r>
              <a:rPr lang="pt-BR"/>
              <a:t> Variação de pontuação dentro das categorias livro (até 2,5), tratado (até 2) e coletânea (até 1). Altera a pontuação final e deve ser justificada. A comissão tem como referência o conjunto das publicações.</a:t>
            </a:r>
          </a:p>
          <a:p>
            <a:pPr>
              <a:buFont typeface="Wingdings" pitchFamily="2" charset="2"/>
              <a:buChar char="Ø"/>
            </a:pPr>
            <a:endParaRPr lang="pt-BR"/>
          </a:p>
          <a:p>
            <a:pPr>
              <a:buFont typeface="Wingdings" pitchFamily="2" charset="2"/>
              <a:buChar char="Ø"/>
            </a:pPr>
            <a:r>
              <a:rPr lang="pt-BR"/>
              <a:t> A justificativa de cada quesito atribuído: linha de pesquisa, fomento, natureza da coleção nem sempre foi preenchido, ou foi em duplicidade. Esses equívocos respondem por grande parte das diferenças.</a:t>
            </a:r>
          </a:p>
          <a:p>
            <a:pPr>
              <a:buFont typeface="Wingdings" pitchFamily="2" charset="2"/>
              <a:buChar char="Ø"/>
            </a:pPr>
            <a:endParaRPr lang="pt-BR"/>
          </a:p>
          <a:p>
            <a:pPr>
              <a:buFont typeface="Wingdings" pitchFamily="2" charset="2"/>
              <a:buChar char="Ø"/>
            </a:pPr>
            <a:r>
              <a:rPr lang="pt-BR"/>
              <a:t> Preenchimento dos capítulos, importante para a atribuição mais rápida da produção do docente, muitos erros, dificultando o levantamento.</a:t>
            </a:r>
          </a:p>
        </p:txBody>
      </p:sp>
      <p:sp>
        <p:nvSpPr>
          <p:cNvPr id="30722" name="CaixaDeTexto 2"/>
          <p:cNvSpPr txBox="1">
            <a:spLocks noChangeArrowheads="1"/>
          </p:cNvSpPr>
          <p:nvPr/>
        </p:nvSpPr>
        <p:spPr bwMode="auto">
          <a:xfrm>
            <a:off x="1763713" y="1052513"/>
            <a:ext cx="6121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C00000"/>
                </a:solidFill>
              </a:rPr>
              <a:t>Problemas no Preenchimento Ficha - Livro Eletrônica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341438"/>
            <a:ext cx="90011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5949950"/>
            <a:ext cx="8891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4076700"/>
            <a:ext cx="90678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1052513"/>
            <a:ext cx="89154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6338"/>
            <a:ext cx="91154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5516563"/>
            <a:ext cx="62007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/>
        </p:nvSpPr>
        <p:spPr bwMode="auto">
          <a:xfrm>
            <a:off x="3348038" y="1628775"/>
            <a:ext cx="54260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PROCESSO EDITORIAL (até 3 pontos)</a:t>
            </a:r>
            <a:endParaRPr lang="pt-PT" sz="20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4213" y="2636838"/>
            <a:ext cx="77724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b="1" dirty="0">
                <a:latin typeface="+mn-lt"/>
                <a:cs typeface="Times New Roman" pitchFamily="18" charset="0"/>
              </a:rPr>
              <a:t>COMPONENTE DE COLEÇÕES ACADÊMICAS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lang="en-US" sz="2000" b="1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b="1" dirty="0">
                <a:latin typeface="+mn-lt"/>
                <a:cs typeface="Times New Roman" pitchFamily="18" charset="0"/>
              </a:rPr>
              <a:t>ANÁLISE DE MÉRITO REALIZADA POR PARES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lang="en-US" sz="2000" b="1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b="1" dirty="0">
                <a:latin typeface="+mn-lt"/>
                <a:cs typeface="Times New Roman" pitchFamily="18" charset="0"/>
              </a:rPr>
              <a:t>PARCERIA OU FINANCIAMENTO POR AGÊNCIAS DE </a:t>
            </a:r>
            <a:r>
              <a:rPr lang="en-US" sz="2000" b="1" dirty="0">
                <a:latin typeface="+mn-lt"/>
                <a:cs typeface="Times New Roman" pitchFamily="18" charset="0"/>
              </a:rPr>
              <a:t>FOMENTO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lang="en-US" sz="2000" b="1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b="1" dirty="0">
                <a:latin typeface="+mn-lt"/>
                <a:cs typeface="Times New Roman" pitchFamily="18" charset="0"/>
              </a:rPr>
              <a:t>PARCERIA OU FINANCIAMENTO POR SOCIEDADES CIENTÍFICAS</a:t>
            </a:r>
            <a:endParaRPr lang="en-US" sz="2000" b="1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lang="en-US" sz="2000" b="1" dirty="0">
              <a:latin typeface="+mn-lt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ChangeArrowheads="1"/>
          </p:cNvSpPr>
          <p:nvPr/>
        </p:nvSpPr>
        <p:spPr bwMode="auto">
          <a:xfrm>
            <a:off x="2124075" y="981075"/>
            <a:ext cx="68024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CC0066"/>
                </a:solidFill>
              </a:rPr>
              <a:t>PROCESSO EDITORIAL E RESPECTIVA PONTUAÇÃO</a:t>
            </a:r>
            <a:endParaRPr lang="pt-PT" sz="2000" b="1">
              <a:solidFill>
                <a:srgbClr val="CC0066"/>
              </a:solidFill>
            </a:endParaRPr>
          </a:p>
        </p:txBody>
      </p:sp>
      <p:graphicFrame>
        <p:nvGraphicFramePr>
          <p:cNvPr id="84019" name="Group 51"/>
          <p:cNvGraphicFramePr>
            <a:graphicFrameLocks noGrp="1"/>
          </p:cNvGraphicFramePr>
          <p:nvPr/>
        </p:nvGraphicFramePr>
        <p:xfrm>
          <a:off x="762000" y="1851025"/>
          <a:ext cx="7696200" cy="4602163"/>
        </p:xfrm>
        <a:graphic>
          <a:graphicData uri="http://schemas.openxmlformats.org/drawingml/2006/table">
            <a:tbl>
              <a:tblPr/>
              <a:tblGrid>
                <a:gridCol w="3924300"/>
                <a:gridCol w="37719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Processo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editorial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Pontuação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Análise por pares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Até 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Compor coleção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Até 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Fomento e parceria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Até 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Até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4213" y="1844675"/>
            <a:ext cx="7772400" cy="4679950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A </a:t>
            </a:r>
            <a:r>
              <a:rPr lang="pt-BR" sz="2000" b="1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Comissão de avaliação de livros </a:t>
            </a: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foi constituída no Fórum da Área 21, com o apoio do coordenador de área, na época o Prof. Dr. Eduardo </a:t>
            </a:r>
            <a:r>
              <a:rPr lang="pt-BR" sz="2000" kern="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Kokubun</a:t>
            </a: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. Ao longo do tempo foi divulgando sua proposta e conseguiu dialogar com outras áreas a fim de implementar a avaliação do livro em consonância com o processo de avaliação dos programas pela Capes.  Desde lá foi possível avaliar a produção em livros de dois triênios: 2004-2006 (experimentalmente) e 2007-2009 (oficialmente).</a:t>
            </a:r>
          </a:p>
          <a:p>
            <a:pPr algn="just">
              <a:defRPr/>
            </a:pP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Em 2009 a CAPES promoveu encontros para a sistematização da avaliação de livros nas diversas áreas e sua inclusão formal no processo de avaliação trienal.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Ajustes nos procedimentos de avaliação do livro foram realizados de modo a agregar as orientações da Diretoria de Avaliação - CAPES (roteiro de avaliação de 	livros aprovado no CTC em 24/08/2009</a:t>
            </a:r>
            <a:r>
              <a:rPr lang="pt-BR" sz="1600" dirty="0">
                <a:latin typeface="Comic Sans MS" pitchFamily="66" charset="0"/>
              </a:rPr>
              <a:t>)</a:t>
            </a:r>
            <a: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lang="pt-B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pt-BR" sz="2000" kern="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410" name="CaixaDeTexto 3"/>
          <p:cNvSpPr txBox="1">
            <a:spLocks noChangeArrowheads="1"/>
          </p:cNvSpPr>
          <p:nvPr/>
        </p:nvSpPr>
        <p:spPr bwMode="auto">
          <a:xfrm>
            <a:off x="6227763" y="1196975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HISTÓRICO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4"/>
          <p:cNvSpPr>
            <a:spLocks noChangeArrowheads="1"/>
          </p:cNvSpPr>
          <p:nvPr/>
        </p:nvSpPr>
        <p:spPr bwMode="auto">
          <a:xfrm>
            <a:off x="3492500" y="1341438"/>
            <a:ext cx="521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A50021"/>
                </a:solidFill>
                <a:latin typeface="Calibri" pitchFamily="34" charset="0"/>
              </a:rPr>
              <a:t>QUAL O IMPACTO DO LIVRO?</a:t>
            </a:r>
            <a:endParaRPr lang="pt-PT" sz="2000" b="1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5842" name="Rectangle 5"/>
          <p:cNvSpPr>
            <a:spLocks noChangeArrowheads="1"/>
          </p:cNvSpPr>
          <p:nvPr/>
        </p:nvSpPr>
        <p:spPr bwMode="auto">
          <a:xfrm>
            <a:off x="468313" y="2636838"/>
            <a:ext cx="80772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O IMPACTO REFERE-SE À PERMANÊNCIA DO LIVRO 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endParaRPr lang="en-US" sz="2000"/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O IMPACTO PODE SER MELHOR AFERIDO A MÉDIO E LONGO PRAZO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endParaRPr lang="en-US" sz="2000"/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SERÁ CONSIDERADO COMO INDICADOR DE IMPACTO:</a:t>
            </a:r>
          </a:p>
          <a:p>
            <a:pPr marL="1370013" lvl="2" indent="-2286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Número de edições ( análise comparativa entre edições)</a:t>
            </a:r>
          </a:p>
          <a:p>
            <a:pPr marL="1370013" lvl="2" indent="-2286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Número de re-impressões (foi consenso que dependeria da tiragem e, portanto, não é pontuado)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1685925" y="1484313"/>
            <a:ext cx="7278688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C00000"/>
                </a:solidFill>
              </a:rPr>
              <a:t>O IMPACTO DO LIVRO E SUA RESPECTIVA PONTUAÇÃO</a:t>
            </a:r>
            <a:endParaRPr lang="pt-PT" sz="2000" b="1">
              <a:solidFill>
                <a:srgbClr val="C00000"/>
              </a:solidFill>
            </a:endParaRPr>
          </a:p>
        </p:txBody>
      </p:sp>
      <p:graphicFrame>
        <p:nvGraphicFramePr>
          <p:cNvPr id="69726" name="Group 94"/>
          <p:cNvGraphicFramePr>
            <a:graphicFrameLocks noGrp="1"/>
          </p:cNvGraphicFramePr>
          <p:nvPr/>
        </p:nvGraphicFramePr>
        <p:xfrm>
          <a:off x="71438" y="2852738"/>
          <a:ext cx="8964612" cy="2433637"/>
        </p:xfrm>
        <a:graphic>
          <a:graphicData uri="http://schemas.openxmlformats.org/drawingml/2006/table">
            <a:tbl>
              <a:tblPr/>
              <a:tblGrid>
                <a:gridCol w="1529736"/>
                <a:gridCol w="2585779"/>
                <a:gridCol w="2468629"/>
                <a:gridCol w="2380344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Categoria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2ª. Edição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3ª. Edição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4ª. Edição ou mais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Livro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ponto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Tratado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ponto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  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  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Coletânea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2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  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   pontos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9" name="CaixaDeTexto 4"/>
          <p:cNvSpPr txBox="1">
            <a:spLocks noChangeArrowheads="1"/>
          </p:cNvSpPr>
          <p:nvPr/>
        </p:nvSpPr>
        <p:spPr bwMode="auto">
          <a:xfrm>
            <a:off x="2916238" y="5949950"/>
            <a:ext cx="5688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L1 e L2 não aumentam pontuação com re-edições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957638" y="863600"/>
          <a:ext cx="4862512" cy="5878513"/>
        </p:xfrm>
        <a:graphic>
          <a:graphicData uri="http://schemas.openxmlformats.org/presentationml/2006/ole">
            <p:oleObj spid="_x0000_s15361" name="Planilha" r:id="rId3" imgW="7534343" imgH="9105990" progId="">
              <p:embed/>
            </p:oleObj>
          </a:graphicData>
        </a:graphic>
      </p:graphicFrame>
      <p:sp>
        <p:nvSpPr>
          <p:cNvPr id="15362" name="CaixaDeTexto 8"/>
          <p:cNvSpPr txBox="1">
            <a:spLocks noChangeArrowheads="1"/>
          </p:cNvSpPr>
          <p:nvPr/>
        </p:nvSpPr>
        <p:spPr bwMode="auto">
          <a:xfrm>
            <a:off x="0" y="2060575"/>
            <a:ext cx="37798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Comparação entre:</a:t>
            </a:r>
          </a:p>
          <a:p>
            <a:endParaRPr lang="pt-BR" b="1"/>
          </a:p>
          <a:p>
            <a:pPr>
              <a:buFont typeface="Wingdings" pitchFamily="2" charset="2"/>
              <a:buChar char="ü"/>
            </a:pPr>
            <a:r>
              <a:rPr lang="pt-BR"/>
              <a:t> Estrato atribuído pelo comissão</a:t>
            </a:r>
          </a:p>
          <a:p>
            <a:pPr>
              <a:buFont typeface="Wingdings" pitchFamily="2" charset="2"/>
              <a:buChar char="ü"/>
            </a:pPr>
            <a:r>
              <a:rPr lang="pt-BR"/>
              <a:t> Resultados na Plan21</a:t>
            </a:r>
          </a:p>
          <a:p>
            <a:pPr>
              <a:buFont typeface="Wingdings" pitchFamily="2" charset="2"/>
              <a:buChar char="ü"/>
            </a:pPr>
            <a:r>
              <a:rPr lang="pt-BR"/>
              <a:t> Sugestão do PPG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2117725"/>
            <a:ext cx="4608513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33600"/>
            <a:ext cx="4592638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205038"/>
            <a:ext cx="4068762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33600"/>
            <a:ext cx="4176712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133600"/>
            <a:ext cx="410845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128838"/>
            <a:ext cx="3960813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aixaDeTexto 1"/>
          <p:cNvSpPr txBox="1">
            <a:spLocks noChangeArrowheads="1"/>
          </p:cNvSpPr>
          <p:nvPr/>
        </p:nvSpPr>
        <p:spPr bwMode="auto">
          <a:xfrm>
            <a:off x="827088" y="2205038"/>
            <a:ext cx="74168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1900"/>
              <a:t> A Comissão irá enviar os estratos para os PPG que enviaram livros.</a:t>
            </a:r>
          </a:p>
          <a:p>
            <a:pPr>
              <a:buFont typeface="Wingdings" pitchFamily="2" charset="2"/>
              <a:buChar char="Ø"/>
            </a:pPr>
            <a:endParaRPr lang="pt-BR" sz="1900"/>
          </a:p>
          <a:p>
            <a:pPr>
              <a:buFont typeface="Wingdings" pitchFamily="2" charset="2"/>
              <a:buChar char="Ø"/>
            </a:pPr>
            <a:r>
              <a:rPr lang="pt-BR" sz="1900"/>
              <a:t> Há livros sem planilha (fichas) e planilhas sem livros (análise do volume): cada PPG consolida sua produção e envia o que falta. Livros sem ficha impossibilitam a atribuição de pontos em vários quesitos.</a:t>
            </a:r>
          </a:p>
          <a:p>
            <a:pPr>
              <a:buFont typeface="Wingdings" pitchFamily="2" charset="2"/>
              <a:buChar char="Ø"/>
            </a:pPr>
            <a:endParaRPr lang="pt-BR" sz="1900"/>
          </a:p>
          <a:p>
            <a:pPr>
              <a:buFont typeface="Wingdings" pitchFamily="2" charset="2"/>
              <a:buChar char="Ø"/>
            </a:pPr>
            <a:r>
              <a:rPr lang="pt-BR" sz="1900"/>
              <a:t> Atenção especial a re-impressão: aspecto responsável por grande parte dos LNC – livros não classificados</a:t>
            </a:r>
          </a:p>
          <a:p>
            <a:pPr>
              <a:buFont typeface="Wingdings" pitchFamily="2" charset="2"/>
              <a:buChar char="Ø"/>
            </a:pPr>
            <a:endParaRPr lang="pt-BR" sz="1900"/>
          </a:p>
          <a:p>
            <a:pPr>
              <a:buFont typeface="Wingdings" pitchFamily="2" charset="2"/>
              <a:buChar char="Ø"/>
            </a:pPr>
            <a:r>
              <a:rPr lang="pt-BR" sz="1900"/>
              <a:t>Preenchimento do campo Docente do programa, referente a cada capítulo, é o que orienta a atribuição de pontos para o docente.</a:t>
            </a:r>
          </a:p>
        </p:txBody>
      </p:sp>
      <p:sp>
        <p:nvSpPr>
          <p:cNvPr id="43010" name="CaixaDeTexto 2"/>
          <p:cNvSpPr txBox="1">
            <a:spLocks noChangeArrowheads="1"/>
          </p:cNvSpPr>
          <p:nvPr/>
        </p:nvSpPr>
        <p:spPr bwMode="auto">
          <a:xfrm>
            <a:off x="1763713" y="1268413"/>
            <a:ext cx="554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olidFill>
                  <a:srgbClr val="C00000"/>
                </a:solidFill>
              </a:rPr>
              <a:t>Encaminhamentos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107950" y="188913"/>
          <a:ext cx="1008063" cy="692150"/>
        </p:xfrm>
        <a:graphic>
          <a:graphicData uri="http://schemas.openxmlformats.org/presentationml/2006/ole">
            <p:oleObj spid="_x0000_s5122" name="CorelDRAW" r:id="rId3" imgW="1378800" imgH="887400" progId="">
              <p:embed/>
            </p:oleObj>
          </a:graphicData>
        </a:graphic>
      </p:graphicFrame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642938" y="1571625"/>
            <a:ext cx="36433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  <a:t/>
            </a:r>
            <a:br>
              <a:rPr lang="pt-BR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endParaRPr lang="pt-BR" b="1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619250" y="1341438"/>
            <a:ext cx="5905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2400" b="1" kern="0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Pontuação de Livros (L) e Capítulos (C)</a:t>
            </a:r>
          </a:p>
          <a:p>
            <a:pPr algn="ctr">
              <a:defRPr/>
            </a:pPr>
            <a:r>
              <a:rPr lang="pt-BR" sz="2400" b="1" kern="0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nos respectivos estratos</a:t>
            </a:r>
            <a:endParaRPr lang="pt-BR" sz="2400" b="1" kern="0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5125" name="Grupo 61"/>
          <p:cNvGrpSpPr>
            <a:grpSpLocks/>
          </p:cNvGrpSpPr>
          <p:nvPr/>
        </p:nvGrpSpPr>
        <p:grpSpPr bwMode="auto">
          <a:xfrm>
            <a:off x="971550" y="2349500"/>
            <a:ext cx="2500313" cy="2000250"/>
            <a:chOff x="4429124" y="2357430"/>
            <a:chExt cx="2500330" cy="2000264"/>
          </a:xfrm>
        </p:grpSpPr>
        <p:sp>
          <p:nvSpPr>
            <p:cNvPr id="54" name="Rectangle 2"/>
            <p:cNvSpPr txBox="1">
              <a:spLocks noChangeArrowheads="1"/>
            </p:cNvSpPr>
            <p:nvPr/>
          </p:nvSpPr>
          <p:spPr bwMode="auto">
            <a:xfrm>
              <a:off x="4429124" y="2357430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L4 =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200pts</a:t>
              </a:r>
            </a:p>
          </p:txBody>
        </p:sp>
        <p:sp>
          <p:nvSpPr>
            <p:cNvPr id="56" name="Rectangle 2"/>
            <p:cNvSpPr txBox="1">
              <a:spLocks noChangeArrowheads="1"/>
            </p:cNvSpPr>
            <p:nvPr/>
          </p:nvSpPr>
          <p:spPr bwMode="auto">
            <a:xfrm>
              <a:off x="4429124" y="2786058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L3 =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100pts</a:t>
              </a:r>
            </a:p>
          </p:txBody>
        </p:sp>
        <p:sp>
          <p:nvSpPr>
            <p:cNvPr id="57" name="Rectangle 2"/>
            <p:cNvSpPr txBox="1">
              <a:spLocks noChangeArrowheads="1"/>
            </p:cNvSpPr>
            <p:nvPr/>
          </p:nvSpPr>
          <p:spPr bwMode="auto">
            <a:xfrm>
              <a:off x="4429124" y="3214686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L2=  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50pts</a:t>
              </a:r>
            </a:p>
          </p:txBody>
        </p:sp>
        <p:sp>
          <p:nvSpPr>
            <p:cNvPr id="58" name="Rectangle 2"/>
            <p:cNvSpPr txBox="1">
              <a:spLocks noChangeArrowheads="1"/>
            </p:cNvSpPr>
            <p:nvPr/>
          </p:nvSpPr>
          <p:spPr bwMode="auto">
            <a:xfrm>
              <a:off x="4429124" y="3643314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L1=  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20pts</a:t>
              </a:r>
            </a:p>
          </p:txBody>
        </p:sp>
      </p:grpSp>
      <p:grpSp>
        <p:nvGrpSpPr>
          <p:cNvPr id="5126" name="Grupo 66"/>
          <p:cNvGrpSpPr>
            <a:grpSpLocks/>
          </p:cNvGrpSpPr>
          <p:nvPr/>
        </p:nvGrpSpPr>
        <p:grpSpPr bwMode="auto">
          <a:xfrm>
            <a:off x="5076825" y="2292350"/>
            <a:ext cx="2500313" cy="2000250"/>
            <a:chOff x="6786578" y="2357430"/>
            <a:chExt cx="2500330" cy="2000264"/>
          </a:xfrm>
        </p:grpSpPr>
        <p:sp>
          <p:nvSpPr>
            <p:cNvPr id="63" name="Rectangle 2"/>
            <p:cNvSpPr txBox="1">
              <a:spLocks noChangeArrowheads="1"/>
            </p:cNvSpPr>
            <p:nvPr/>
          </p:nvSpPr>
          <p:spPr bwMode="auto">
            <a:xfrm>
              <a:off x="6786578" y="2357430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C4 </a:t>
              </a: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=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100pts</a:t>
              </a:r>
            </a:p>
          </p:txBody>
        </p:sp>
        <p:sp>
          <p:nvSpPr>
            <p:cNvPr id="64" name="Rectangle 2"/>
            <p:cNvSpPr txBox="1">
              <a:spLocks noChangeArrowheads="1"/>
            </p:cNvSpPr>
            <p:nvPr/>
          </p:nvSpPr>
          <p:spPr bwMode="auto">
            <a:xfrm>
              <a:off x="6786578" y="2786058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C3 </a:t>
              </a: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=  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50pts</a:t>
              </a:r>
            </a:p>
          </p:txBody>
        </p:sp>
        <p:sp>
          <p:nvSpPr>
            <p:cNvPr id="65" name="Rectangle 2"/>
            <p:cNvSpPr txBox="1">
              <a:spLocks noChangeArrowheads="1"/>
            </p:cNvSpPr>
            <p:nvPr/>
          </p:nvSpPr>
          <p:spPr bwMode="auto">
            <a:xfrm>
              <a:off x="6786578" y="3214686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C2 </a:t>
              </a: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=  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25pts</a:t>
              </a:r>
            </a:p>
          </p:txBody>
        </p:sp>
        <p:sp>
          <p:nvSpPr>
            <p:cNvPr id="66" name="Rectangle 2"/>
            <p:cNvSpPr txBox="1">
              <a:spLocks noChangeArrowheads="1"/>
            </p:cNvSpPr>
            <p:nvPr/>
          </p:nvSpPr>
          <p:spPr bwMode="auto">
            <a:xfrm>
              <a:off x="6786578" y="3643314"/>
              <a:ext cx="250033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/>
              </a:r>
              <a:b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</a:b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C1 </a:t>
              </a:r>
              <a:r>
                <a:rPr lang="pt-BR" sz="2000" b="1" kern="0" dirty="0">
                  <a:latin typeface="Arial Black" pitchFamily="34" charset="0"/>
                  <a:ea typeface="+mj-ea"/>
                  <a:cs typeface="+mj-cs"/>
                </a:rPr>
                <a:t>=   </a:t>
              </a:r>
              <a:r>
                <a:rPr lang="pt-BR" sz="2000" b="1" kern="0" dirty="0">
                  <a:solidFill>
                    <a:srgbClr val="008000"/>
                  </a:solidFill>
                  <a:latin typeface="Arial Black" pitchFamily="34" charset="0"/>
                  <a:ea typeface="+mj-ea"/>
                  <a:cs typeface="+mj-cs"/>
                </a:rPr>
                <a:t>10pts</a:t>
              </a: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1619250" y="5013325"/>
            <a:ext cx="6143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2000" b="1" kern="0" dirty="0">
                <a:solidFill>
                  <a:srgbClr val="0066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pt-BR" sz="2000" b="1" kern="0" dirty="0">
                <a:solidFill>
                  <a:srgbClr val="00660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pt-BR" sz="2000" b="1" kern="0" dirty="0" err="1">
                <a:solidFill>
                  <a:srgbClr val="006600"/>
                </a:solidFill>
                <a:latin typeface="Arial Black" pitchFamily="34" charset="0"/>
                <a:ea typeface="+mj-ea"/>
                <a:cs typeface="+mj-cs"/>
              </a:rPr>
              <a:t>Obs</a:t>
            </a:r>
            <a:r>
              <a:rPr lang="pt-BR" sz="2000" b="1" kern="0" dirty="0">
                <a:solidFill>
                  <a:srgbClr val="006600"/>
                </a:solidFill>
                <a:latin typeface="Arial Black" pitchFamily="34" charset="0"/>
                <a:ea typeface="+mj-ea"/>
                <a:cs typeface="+mj-cs"/>
              </a:rPr>
              <a:t>:  máximo 2 capítulos/livro/docente</a:t>
            </a:r>
          </a:p>
          <a:p>
            <a:pPr>
              <a:defRPr/>
            </a:pPr>
            <a:r>
              <a:rPr lang="pt-BR" sz="2000" b="1" kern="0" dirty="0">
                <a:solidFill>
                  <a:srgbClr val="006600"/>
                </a:solidFill>
                <a:latin typeface="Arial Black" pitchFamily="34" charset="0"/>
                <a:ea typeface="+mj-ea"/>
                <a:cs typeface="+mj-cs"/>
              </a:rPr>
              <a:t>1º CL= 50% do livro e 2º CL= 10% do livro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395288" y="1412875"/>
            <a:ext cx="8229600" cy="5111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endParaRPr lang="pt-BR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pt-BR" sz="2000" b="1" smtClean="0">
                <a:solidFill>
                  <a:srgbClr val="C00000"/>
                </a:solidFill>
              </a:rPr>
              <a:t>Características da pontuação dos Livros por estrato no último triênio 2007-2009 – Área 21</a:t>
            </a:r>
            <a:endParaRPr lang="pt-BR" sz="2000" smtClean="0">
              <a:solidFill>
                <a:srgbClr val="C00000"/>
              </a:solidFill>
            </a:endParaRPr>
          </a:p>
          <a:p>
            <a:pPr eaLnBrk="1" hangingPunct="1"/>
            <a:endParaRPr lang="pt-BR" sz="2000" b="1" smtClean="0"/>
          </a:p>
          <a:p>
            <a:pPr eaLnBrk="1" hangingPunct="1"/>
            <a:r>
              <a:rPr lang="pt-BR" sz="2000" b="1" smtClean="0"/>
              <a:t>(a) Natureza e Vínculo. </a:t>
            </a:r>
            <a:r>
              <a:rPr lang="pt-BR" sz="2000" smtClean="0"/>
              <a:t>A pontuação máxima para Natureza e vínculo é </a:t>
            </a:r>
            <a:r>
              <a:rPr lang="pt-BR" sz="2000" b="1" smtClean="0"/>
              <a:t>4,5</a:t>
            </a:r>
            <a:r>
              <a:rPr lang="pt-BR" sz="2000" smtClean="0"/>
              <a:t> </a:t>
            </a:r>
            <a:r>
              <a:rPr lang="pt-BR" sz="2000" b="1" smtClean="0"/>
              <a:t> (b) Processo de editoração. </a:t>
            </a:r>
            <a:r>
              <a:rPr lang="pt-BR" sz="2000" smtClean="0"/>
              <a:t>Para Processo de Editoração é apontuação máxima é  </a:t>
            </a:r>
            <a:r>
              <a:rPr lang="pt-BR" sz="2000" b="1" smtClean="0"/>
              <a:t>3</a:t>
            </a:r>
            <a:r>
              <a:rPr lang="pt-BR" sz="2000" smtClean="0"/>
              <a:t>. Pontos adicionais são obtidos a partir da </a:t>
            </a:r>
            <a:r>
              <a:rPr lang="pt-BR" sz="2000" b="1" smtClean="0"/>
              <a:t>análise do impacto e relevância</a:t>
            </a:r>
            <a:r>
              <a:rPr lang="pt-BR" sz="2000" smtClean="0"/>
              <a:t>, considerando-se número de edições. As pontuações intermediárias são obtidas por diferentes combinações.</a:t>
            </a:r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. Só nos </a:t>
            </a:r>
            <a:r>
              <a:rPr lang="pt-BR" sz="2000" b="1" smtClean="0"/>
              <a:t>extremos dos estratos </a:t>
            </a:r>
            <a:r>
              <a:rPr lang="pt-BR" sz="2000" smtClean="0"/>
              <a:t>é possível verificar situações </a:t>
            </a:r>
            <a:r>
              <a:rPr lang="pt-BR" sz="2000" b="1" smtClean="0"/>
              <a:t>altamente prováveis</a:t>
            </a:r>
            <a:r>
              <a:rPr lang="pt-BR" sz="2000" smtClean="0"/>
              <a:t>, por exemplo, quanto à natureza, os livros no </a:t>
            </a:r>
            <a:r>
              <a:rPr lang="pt-BR" sz="2000" b="1" smtClean="0"/>
              <a:t>estrato L4 são, na maioria, integrais</a:t>
            </a:r>
            <a:r>
              <a:rPr lang="pt-BR" sz="2000" smtClean="0"/>
              <a:t>, enquanto que nos estratos </a:t>
            </a:r>
            <a:r>
              <a:rPr lang="pt-BR" sz="2000" b="1" smtClean="0"/>
              <a:t>L1 e L2 são, na maioria, coletâneas.</a:t>
            </a:r>
          </a:p>
          <a:p>
            <a:pPr eaLnBrk="1" hangingPunct="1"/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179388" y="1341438"/>
            <a:ext cx="8715375" cy="5016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2000" b="1" smtClean="0">
                <a:solidFill>
                  <a:srgbClr val="C00000"/>
                </a:solidFill>
              </a:rPr>
              <a:t>Roteiro para a Avaliação de Livros  - AREA 21</a:t>
            </a:r>
            <a:endParaRPr lang="pt-BR" sz="2000" smtClean="0">
              <a:solidFill>
                <a:srgbClr val="C00000"/>
              </a:solidFill>
            </a:endParaRPr>
          </a:p>
          <a:p>
            <a:pPr eaLnBrk="1" hangingPunct="1"/>
            <a:endParaRPr lang="pt-BR" sz="2000" b="1" smtClean="0"/>
          </a:p>
          <a:p>
            <a:pPr eaLnBrk="1" hangingPunct="1"/>
            <a:r>
              <a:rPr lang="pt-BR" sz="2000" b="1" smtClean="0"/>
              <a:t>1. Definição de Livro:</a:t>
            </a:r>
            <a:endParaRPr lang="pt-BR" sz="2000" smtClean="0"/>
          </a:p>
          <a:p>
            <a:pPr eaLnBrk="1" hangingPunct="1"/>
            <a:r>
              <a:rPr lang="pt-BR" sz="1100" smtClean="0"/>
              <a:t>Compreende-se por livro um produto impresso ou eletrônico que possua ISBN ou ISSN (para obras seriadas) contendo no mínimo 50 páginas, publicado por editora pública ou privada, associação científica e/ou cultural, instituição de pesquisa ou órgão oficial. </a:t>
            </a:r>
          </a:p>
          <a:p>
            <a:pPr eaLnBrk="1" hangingPunct="1"/>
            <a:endParaRPr lang="pt-PT" sz="2000" b="1" smtClean="0"/>
          </a:p>
          <a:p>
            <a:pPr eaLnBrk="1" hangingPunct="1"/>
            <a:r>
              <a:rPr lang="pt-PT" sz="2000" b="1" smtClean="0"/>
              <a:t>2. Critérios de seleção para qualificação:</a:t>
            </a:r>
            <a:endParaRPr lang="pt-BR" sz="2000" smtClean="0"/>
          </a:p>
          <a:p>
            <a:pPr eaLnBrk="1" hangingPunct="1"/>
            <a:r>
              <a:rPr lang="pt-PT" sz="1100" smtClean="0"/>
              <a:t>A avaliação de livros será aplicada exclusivamente para classificação da </a:t>
            </a:r>
            <a:r>
              <a:rPr lang="pt-PT" sz="1100" i="1" smtClean="0"/>
              <a:t>produção intelectual que resulte de investigação nas suas diferentes modalidades, como: </a:t>
            </a:r>
            <a:r>
              <a:rPr lang="pt-PT" sz="1100" smtClean="0"/>
              <a:t>obras integrais, coletâneas, dicionários ou enciclopédias, anais (texto completo) desde que seu conteúdo traduza a natureza cientifica da produção.</a:t>
            </a:r>
            <a:endParaRPr lang="pt-BR" sz="1100" smtClean="0"/>
          </a:p>
          <a:p>
            <a:pPr eaLnBrk="1" hangingPunct="1"/>
            <a:endParaRPr lang="pt-PT" sz="2000" b="1" smtClean="0"/>
          </a:p>
          <a:p>
            <a:pPr eaLnBrk="1" hangingPunct="1"/>
            <a:r>
              <a:rPr lang="pt-PT" sz="2000" b="1" smtClean="0"/>
              <a:t>3. Instrumento de Avaliação</a:t>
            </a:r>
            <a:endParaRPr lang="pt-BR" sz="2000" smtClean="0"/>
          </a:p>
          <a:p>
            <a:pPr eaLnBrk="1" hangingPunct="1"/>
            <a:r>
              <a:rPr lang="pt-PT" sz="2000" b="1" smtClean="0"/>
              <a:t>Parte I: Dados de Identificação da Obra</a:t>
            </a:r>
            <a:endParaRPr lang="pt-BR" sz="2000" smtClean="0"/>
          </a:p>
          <a:p>
            <a:pPr eaLnBrk="1" hangingPunct="1"/>
            <a:r>
              <a:rPr lang="pt-PT" sz="1100" smtClean="0"/>
              <a:t>Os dados de identificação da obra deverão ser preenchidos para todos os produtos classificados como livro e elegíveis para qualificação, segundo o critério da Área 21.</a:t>
            </a:r>
            <a:endParaRPr lang="pt-BR" sz="1100" smtClean="0"/>
          </a:p>
          <a:p>
            <a:pPr eaLnBrk="1" hangingPunct="1"/>
            <a:r>
              <a:rPr lang="pt-PT" sz="1100" smtClean="0"/>
              <a:t>A identificação da obra deverá conter, ao menos, os dados que constam da ficha catalográfica, incluindo os códigos decimais digitais universais para permitir sua classificação. As informações catalográficas terão por finalidade a composição de listagem de todos os eventos a serem avaliados.</a:t>
            </a:r>
            <a:endParaRPr lang="pt-BR" sz="1100" smtClean="0"/>
          </a:p>
        </p:txBody>
      </p:sp>
      <p:sp>
        <p:nvSpPr>
          <p:cNvPr id="18434" name="CaixaDeTexto 2"/>
          <p:cNvSpPr txBox="1">
            <a:spLocks noChangeArrowheads="1"/>
          </p:cNvSpPr>
          <p:nvPr/>
        </p:nvSpPr>
        <p:spPr bwMode="auto">
          <a:xfrm>
            <a:off x="6011863" y="1125538"/>
            <a:ext cx="2736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Documento de ÁREA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96863"/>
            <a:ext cx="5341937" cy="6516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106363" y="1268413"/>
            <a:ext cx="8929687" cy="54467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pt-PT" sz="2000" b="1" smtClean="0"/>
              <a:t>Parte II: </a:t>
            </a:r>
            <a:r>
              <a:rPr lang="pt-PT" sz="1600" b="1" smtClean="0"/>
              <a:t>Avaliação pela Comissão de classificação de Livros</a:t>
            </a:r>
          </a:p>
          <a:p>
            <a:pPr eaLnBrk="1" hangingPunct="1">
              <a:buFontTx/>
              <a:buNone/>
            </a:pPr>
            <a:endParaRPr lang="pt-PT" sz="1600" b="1" smtClean="0"/>
          </a:p>
          <a:p>
            <a:pPr eaLnBrk="1" hangingPunct="1"/>
            <a:r>
              <a:rPr lang="pt-PT" sz="2000" smtClean="0"/>
              <a:t>A avaliação dos livros deve ser preenchida tendo em mãos o exemplar do produto a ser qualificado para que o exame, pela Comissão, de suas características formais e de conteúdo possam permitir o correto preenchimento do instrumento.</a:t>
            </a:r>
            <a:endParaRPr lang="pt-BR" sz="2000" smtClean="0"/>
          </a:p>
          <a:p>
            <a:pPr eaLnBrk="1" hangingPunct="1"/>
            <a:r>
              <a:rPr lang="pt-PT" sz="1100" smtClean="0"/>
              <a:t>A avaliação contemplará características particulares da área de modo a observar os dados mínimos para classificação do produto como livro, </a:t>
            </a:r>
            <a:r>
              <a:rPr lang="pt-PT" sz="2000" smtClean="0"/>
              <a:t>os aspectos formais da obra, o tipo e natureza do texto e a vinculação à Área do Conhecimento</a:t>
            </a:r>
            <a:r>
              <a:rPr lang="pt-PT" sz="1100" smtClean="0"/>
              <a:t>.</a:t>
            </a:r>
          </a:p>
          <a:p>
            <a:pPr eaLnBrk="1" hangingPunct="1"/>
            <a:endParaRPr lang="pt-BR" sz="1100" smtClean="0"/>
          </a:p>
          <a:p>
            <a:pPr eaLnBrk="1" hangingPunct="1"/>
            <a:r>
              <a:rPr lang="pt-PT" sz="1600" b="1" i="1" smtClean="0"/>
              <a:t>Dados mínimos</a:t>
            </a:r>
            <a:r>
              <a:rPr lang="pt-PT" sz="1600" smtClean="0"/>
              <a:t>: </a:t>
            </a:r>
            <a:r>
              <a:rPr lang="pt-PT" sz="1100" smtClean="0"/>
              <a:t>	Compreendem esses requisitos obrigatoriamente o ISBN ou ISSN, dados equivalentes ao da ficha catalográfica, número mínimo de 50 páginas e autoria por docente e/ou discente de programa de pós-graduação. </a:t>
            </a:r>
            <a:endParaRPr lang="pt-BR" sz="1100" smtClean="0"/>
          </a:p>
          <a:p>
            <a:pPr eaLnBrk="1" hangingPunct="1"/>
            <a:r>
              <a:rPr lang="pt-PT" sz="1600" b="1" i="1" smtClean="0"/>
              <a:t>Aspectos formais</a:t>
            </a:r>
            <a:r>
              <a:rPr lang="pt-PT" sz="1600" smtClean="0"/>
              <a:t>:</a:t>
            </a:r>
            <a:r>
              <a:rPr lang="pt-PT" sz="1100" smtClean="0"/>
              <a:t>	Compreende características de autoria, editoria bem como informações adicionais sobre fontes de financiamento, reedição, prêmios etc. As informações adicionais correspondem a aspectos que podem valorizar a obra. Não são porém itens obrigatórios da avaliação.</a:t>
            </a:r>
            <a:endParaRPr lang="pt-BR" sz="1100" smtClean="0"/>
          </a:p>
          <a:p>
            <a:pPr eaLnBrk="1" hangingPunct="1"/>
            <a:r>
              <a:rPr lang="pt-PT" sz="1600" b="1" i="1" smtClean="0"/>
              <a:t>Tipo e natureza do texto</a:t>
            </a:r>
            <a:r>
              <a:rPr lang="pt-PT" sz="1600" smtClean="0"/>
              <a:t>:</a:t>
            </a:r>
            <a:r>
              <a:rPr lang="pt-PT" sz="1100" smtClean="0"/>
              <a:t>	Considerada a natureza científica, esse requisito prevê seu detalhamento bem como o tipo de obra avaliada (obra integral, coletânea, tratado, dicionário, enciclopédia etc.)</a:t>
            </a:r>
            <a:endParaRPr lang="pt-BR" sz="1100" smtClean="0"/>
          </a:p>
          <a:p>
            <a:pPr eaLnBrk="1" hangingPunct="1"/>
            <a:r>
              <a:rPr lang="pt-PT" sz="1600" b="1" i="1" smtClean="0"/>
              <a:t>Vínculação à Área do Conhecimento</a:t>
            </a:r>
            <a:r>
              <a:rPr lang="pt-PT" sz="1600" smtClean="0"/>
              <a:t>:</a:t>
            </a:r>
            <a:r>
              <a:rPr lang="pt-PT" sz="1100" smtClean="0"/>
              <a:t>	Considera o vínculo do conteúdo da obra a Projeto de Pesquisa, Linha de Pesquisa, Área de Concentração ou Área do Conhecimento</a:t>
            </a:r>
            <a:r>
              <a:rPr lang="pt-PT" sz="1600" smtClean="0"/>
              <a:t>.</a:t>
            </a:r>
            <a:endParaRPr lang="pt-BR" sz="1600" smtClean="0"/>
          </a:p>
        </p:txBody>
      </p:sp>
      <p:sp>
        <p:nvSpPr>
          <p:cNvPr id="19458" name="CaixaDeTexto 2"/>
          <p:cNvSpPr txBox="1">
            <a:spLocks noChangeArrowheads="1"/>
          </p:cNvSpPr>
          <p:nvPr/>
        </p:nvSpPr>
        <p:spPr bwMode="auto">
          <a:xfrm>
            <a:off x="6011863" y="1125538"/>
            <a:ext cx="2736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Documento de ÁREA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177800" y="1484313"/>
            <a:ext cx="8858250" cy="4897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pt-BR" sz="2000" b="1" smtClean="0"/>
              <a:t>Parte III: Avaliação do conteúdo da obra</a:t>
            </a:r>
          </a:p>
          <a:p>
            <a:pPr eaLnBrk="1" hangingPunct="1"/>
            <a:endParaRPr lang="pt-BR" sz="1600" smtClean="0"/>
          </a:p>
          <a:p>
            <a:pPr eaLnBrk="1" hangingPunct="1">
              <a:buFontTx/>
              <a:buNone/>
            </a:pPr>
            <a:r>
              <a:rPr lang="pt-BR" sz="1600" smtClean="0"/>
              <a:t>A avaliação de conteúdo será baseada em três quesitos: relevância temática, caráter inovador da contribuição e potencial de impacto.</a:t>
            </a:r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/>
            <a:r>
              <a:rPr lang="pt-BR" sz="2000" b="1" i="1" smtClean="0">
                <a:solidFill>
                  <a:srgbClr val="C00000"/>
                </a:solidFill>
              </a:rPr>
              <a:t>Relevância</a:t>
            </a:r>
            <a:r>
              <a:rPr lang="pt-BR" sz="2000" b="1" smtClean="0">
                <a:solidFill>
                  <a:srgbClr val="C00000"/>
                </a:solidFill>
              </a:rPr>
              <a:t>:</a:t>
            </a:r>
            <a:r>
              <a:rPr lang="pt-BR" sz="2000" b="1" smtClean="0"/>
              <a:t> </a:t>
            </a:r>
            <a:r>
              <a:rPr lang="pt-BR" sz="1600" b="1" smtClean="0"/>
              <a:t>	</a:t>
            </a:r>
            <a:r>
              <a:rPr lang="pt-BR" sz="1100" smtClean="0"/>
              <a:t>Contribuição para o desenvolvimento científico e tecnológico da área de conhecimento; contribuição para a resolução de problemas nacionais relevantes; atualidade da temática; clareza e objetividade do conteúdo no que se refere à proposição, exposição e desenvolvimento dos temas tratados; rigor científico (estrutura teórica); precisão de conceitos, terminologia e informações; senso crítico no exame do material estudado; bibliografia que denote amplo domínio de conhecimento; qualidade das ilustrações, linguagem e estilo.</a:t>
            </a:r>
          </a:p>
          <a:p>
            <a:pPr eaLnBrk="1" hangingPunct="1"/>
            <a:endParaRPr lang="pt-BR" sz="1100" smtClean="0"/>
          </a:p>
          <a:p>
            <a:pPr eaLnBrk="1" hangingPunct="1"/>
            <a:r>
              <a:rPr lang="pt-BR" sz="2000" b="1" i="1" smtClean="0">
                <a:solidFill>
                  <a:srgbClr val="C00000"/>
                </a:solidFill>
              </a:rPr>
              <a:t>Inovação: </a:t>
            </a:r>
            <a:r>
              <a:rPr lang="pt-BR" sz="1600" b="1" i="1" smtClean="0">
                <a:solidFill>
                  <a:srgbClr val="C00000"/>
                </a:solidFill>
              </a:rPr>
              <a:t>	</a:t>
            </a:r>
            <a:r>
              <a:rPr lang="pt-BR" sz="1100" smtClean="0"/>
              <a:t>Originalidade na formulação do problema de investigação; caráter inovador da abordagem ou dos métodos adotados; contribuição inovadora para o campo do conhecimento ou para aplicações técnicas</a:t>
            </a:r>
            <a:r>
              <a:rPr lang="pt-BR" sz="1600" smtClean="0"/>
              <a:t>.</a:t>
            </a:r>
          </a:p>
          <a:p>
            <a:pPr eaLnBrk="1" hangingPunct="1"/>
            <a:endParaRPr lang="pt-BR" sz="1600" smtClean="0"/>
          </a:p>
          <a:p>
            <a:pPr eaLnBrk="1" hangingPunct="1"/>
            <a:r>
              <a:rPr lang="pt-BR" sz="2000" b="1" i="1" smtClean="0">
                <a:solidFill>
                  <a:srgbClr val="C00000"/>
                </a:solidFill>
              </a:rPr>
              <a:t>Potencialidade do Impacto: </a:t>
            </a:r>
            <a:r>
              <a:rPr lang="pt-BR" sz="1100" smtClean="0"/>
              <a:t>Circulação e distribuição prevista; língua da publicação; re-impressão ou re-edição; possíveis usos no âmbito acadêmico e fora dele.</a:t>
            </a:r>
          </a:p>
          <a:p>
            <a:pPr eaLnBrk="1" hangingPunct="1"/>
            <a:endParaRPr lang="pt-BR" sz="1600" smtClean="0"/>
          </a:p>
        </p:txBody>
      </p:sp>
      <p:sp>
        <p:nvSpPr>
          <p:cNvPr id="20482" name="CaixaDeTexto 3"/>
          <p:cNvSpPr txBox="1">
            <a:spLocks noChangeArrowheads="1"/>
          </p:cNvSpPr>
          <p:nvPr/>
        </p:nvSpPr>
        <p:spPr bwMode="auto">
          <a:xfrm>
            <a:off x="6011863" y="1125538"/>
            <a:ext cx="2736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0F0"/>
                </a:solidFill>
              </a:rPr>
              <a:t>Documento de ÁREA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79388" y="1484313"/>
            <a:ext cx="8424862" cy="4681537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pt-BR" sz="2000" b="1" kern="0" dirty="0">
                <a:latin typeface="+mn-lt"/>
                <a:cs typeface="Arial" pitchFamily="34" charset="0"/>
              </a:rPr>
              <a:t>Itens da Ficha de Avaliação</a:t>
            </a:r>
            <a:endParaRPr lang="pt-BR" sz="2000" kern="0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pt-BR" sz="2000" kern="0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t-BR" sz="2000" kern="0" dirty="0">
                <a:latin typeface="+mn-lt"/>
                <a:cs typeface="Arial" pitchFamily="34" charset="0"/>
              </a:rPr>
              <a:t>Natureza do livro 	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t-BR" sz="2000" kern="0" dirty="0">
                <a:latin typeface="+mn-lt"/>
                <a:cs typeface="Arial" pitchFamily="34" charset="0"/>
              </a:rPr>
              <a:t>Vinculação e impacto 	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t-BR" sz="2000" kern="0" dirty="0">
                <a:latin typeface="+mn-lt"/>
                <a:cs typeface="Arial" pitchFamily="34" charset="0"/>
              </a:rPr>
              <a:t>Processo editorial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pt-BR" sz="2000" kern="0" dirty="0"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pt-BR" sz="2000" b="1" dirty="0">
                <a:solidFill>
                  <a:srgbClr val="008000"/>
                </a:solidFill>
              </a:rPr>
              <a:t>2010-2012: Proposta de Ficha de avaliação em planilha eletrônica</a:t>
            </a:r>
          </a:p>
          <a:p>
            <a:pPr>
              <a:defRPr/>
            </a:pPr>
            <a:endParaRPr lang="pt-BR" sz="2000" b="1" dirty="0">
              <a:solidFill>
                <a:srgbClr val="008000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pt-BR" sz="2000" dirty="0"/>
              <a:t> Preenchimento pelo PPG, detalhamento da justificativa.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t-BR" sz="2000" dirty="0"/>
              <a:t> Cálculo direto do estrato, até L3, a partir do preenchimento de cada quesito.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t-BR" sz="2000" dirty="0"/>
              <a:t> Mais fácil identificar erros ou diferenças de julgamento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pt-BR" sz="2000" dirty="0"/>
              <a:t>Consolidação da produção em livros na Plan21.</a:t>
            </a:r>
          </a:p>
          <a:p>
            <a:pPr>
              <a:buFont typeface="Wingdings" pitchFamily="2" charset="2"/>
              <a:buChar char="ü"/>
              <a:defRPr/>
            </a:pPr>
            <a:endParaRPr lang="pt-BR" sz="2000" dirty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pt-BR" sz="2000" kern="0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pt-BR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3419475" y="1052513"/>
            <a:ext cx="547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QUAL A NATUREZA DO LIVRO?</a:t>
            </a:r>
            <a:endParaRPr lang="pt-PT" sz="20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250825" y="1484313"/>
            <a:ext cx="8534400" cy="523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LIVRO/TEXTO INTEGRAL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 * Enfoque aprofundado de um ou mais temas resultantes de 	pesquisa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 * Texto de natureza reflexiva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 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TRATADO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* Texto que busca cobrir de forma abrangente e profunda todos 	os temas e questões de uma área ou campo de intervenção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* Agrega pesquisadores e especialistas reconhecidos pela 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	comunidade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endParaRPr lang="en-US" sz="2000"/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COLETÂNEA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lang="en-US" sz="2000"/>
              <a:t>	* Texto que apresenta um eixo temático a partir do qual as 	contribuições dos diferentes co-autores se desenvolvem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2124075" y="1268413"/>
            <a:ext cx="66960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NATUREZA DO LIVRO E RESPECTIVA PONTUAÇÃO</a:t>
            </a:r>
            <a:endParaRPr lang="pt-PT" sz="2400" b="1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79898" name="Group 26"/>
          <p:cNvGraphicFramePr>
            <a:graphicFrameLocks noGrp="1"/>
          </p:cNvGraphicFramePr>
          <p:nvPr/>
        </p:nvGraphicFramePr>
        <p:xfrm>
          <a:off x="900113" y="2492375"/>
          <a:ext cx="7620000" cy="4064000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Natureza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livro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Pontuação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Livro/texto integral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Até 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Tratado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Até 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Coletânea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Até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341438"/>
            <a:ext cx="8858250" cy="507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3265</TotalTime>
  <Words>1455</Words>
  <Application>Microsoft Office PowerPoint</Application>
  <PresentationFormat>Apresentação na tela (4:3)</PresentationFormat>
  <Paragraphs>194</Paragraphs>
  <Slides>30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Modelo de design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Comic Sans MS</vt:lpstr>
      <vt:lpstr>Wingdings</vt:lpstr>
      <vt:lpstr>Times New Roman</vt:lpstr>
      <vt:lpstr>Arial Black</vt:lpstr>
      <vt:lpstr>Design padrão</vt:lpstr>
      <vt:lpstr>Planilha</vt:lpstr>
      <vt:lpstr>CorelDRAW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capes</cp:lastModifiedBy>
  <cp:revision>155</cp:revision>
  <dcterms:created xsi:type="dcterms:W3CDTF">2011-08-08T17:26:22Z</dcterms:created>
  <dcterms:modified xsi:type="dcterms:W3CDTF">2011-11-28T13:39:03Z</dcterms:modified>
</cp:coreProperties>
</file>